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28" r:id="rId1"/>
  </p:sldMasterIdLst>
  <p:notesMasterIdLst>
    <p:notesMasterId r:id="rId11"/>
  </p:notesMasterIdLst>
  <p:sldIdLst>
    <p:sldId id="256" r:id="rId2"/>
    <p:sldId id="263" r:id="rId3"/>
    <p:sldId id="262" r:id="rId4"/>
    <p:sldId id="264" r:id="rId5"/>
    <p:sldId id="257" r:id="rId6"/>
    <p:sldId id="258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620" autoAdjust="0"/>
  </p:normalViewPr>
  <p:slideViewPr>
    <p:cSldViewPr snapToGrid="0" snapToObjects="1">
      <p:cViewPr>
        <p:scale>
          <a:sx n="78" d="100"/>
          <a:sy n="78" d="100"/>
        </p:scale>
        <p:origin x="-13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13088C-FF6F-A247-BC11-22EFD9782486}" type="datetimeFigureOut">
              <a:rPr lang="en-US" smtClean="0"/>
              <a:t>11/29/2013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2277B1-A952-CC4F-A0A7-6EDEE16E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216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277B1-A952-CC4F-A0A7-6EDEE16E7A5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699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D26B-DFC2-4248-8ED0-AD3E108CBDD7}" type="datetime1">
              <a:rPr lang="en-US" smtClean="0"/>
              <a:pPr/>
              <a:t>11/29/2013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C003-38E8-486A-9BFD-47E55D87241C}" type="datetime1">
              <a:rPr lang="en-US" smtClean="0"/>
              <a:pPr/>
              <a:t>11/29/2013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EAA3-934B-41DB-B3B1-806F4BE5CC37}" type="datetime1">
              <a:rPr lang="en-US" smtClean="0"/>
              <a:pPr/>
              <a:t>11/29/2013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F932-D99A-4087-BFB1-EA42FAFC8D2C}" type="datetime1">
              <a:rPr lang="en-US" smtClean="0"/>
              <a:pPr/>
              <a:t>11/29/2013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6367-2F2B-4F6E-ACF4-15FA13738E10}" type="datetime1">
              <a:rPr lang="en-US" smtClean="0"/>
              <a:pPr/>
              <a:t>11/29/2013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498D-21C7-408B-8EF5-5B55DEF0BFD5}" type="datetime1">
              <a:rPr lang="en-US" smtClean="0"/>
              <a:pPr/>
              <a:t>11/29/2013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B246E-8FD1-42FF-94A4-E4133095C37A}" type="datetime1">
              <a:rPr lang="en-US" smtClean="0"/>
              <a:pPr/>
              <a:t>11/29/2013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39D4-B818-4372-B1EE-7CB6D5BBC74A}" type="datetime1">
              <a:rPr lang="en-US" smtClean="0"/>
              <a:pPr/>
              <a:t>11/29/2013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E438-4D0D-4834-B658-A90420491D98}" type="datetime1">
              <a:rPr lang="en-US" smtClean="0"/>
              <a:pPr/>
              <a:t>11/29/2013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ADFA-7142-4015-85E6-1712F15FA709}" type="datetime1">
              <a:rPr lang="en-US" smtClean="0"/>
              <a:pPr/>
              <a:t>11/29/2013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1E0-D653-4D78-A48F-41D80498BC7E}" type="datetime1">
              <a:rPr lang="en-US" smtClean="0"/>
              <a:pPr/>
              <a:t>11/29/2013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8B3AFFF1-9C47-49F0-AE12-AF188F3F4E82}" type="datetime1">
              <a:rPr lang="en-US" smtClean="0"/>
              <a:pPr/>
              <a:t>11/29/2013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729" r:id="rId1"/>
    <p:sldLayoutId id="2147484730" r:id="rId2"/>
    <p:sldLayoutId id="2147484731" r:id="rId3"/>
    <p:sldLayoutId id="2147484732" r:id="rId4"/>
    <p:sldLayoutId id="2147484733" r:id="rId5"/>
    <p:sldLayoutId id="2147484734" r:id="rId6"/>
    <p:sldLayoutId id="2147484735" r:id="rId7"/>
    <p:sldLayoutId id="2147484736" r:id="rId8"/>
    <p:sldLayoutId id="2147484737" r:id="rId9"/>
    <p:sldLayoutId id="2147484738" r:id="rId10"/>
    <p:sldLayoutId id="214748473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Ideas to improve </a:t>
            </a:r>
            <a:r>
              <a:rPr lang="en-US" dirty="0" smtClean="0"/>
              <a:t>ICT projects </a:t>
            </a:r>
            <a:r>
              <a:rPr lang="en-US" dirty="0"/>
              <a:t>in the </a:t>
            </a:r>
            <a:r>
              <a:rPr lang="en-US" dirty="0" smtClean="0"/>
              <a:t>NTG</a:t>
            </a:r>
          </a:p>
          <a:p>
            <a:r>
              <a:rPr lang="en-US" dirty="0" smtClean="0"/>
              <a:t>Submission to the Legislative Assembly Public Accounts Committee’s  </a:t>
            </a:r>
          </a:p>
          <a:p>
            <a:r>
              <a:rPr lang="en-US" dirty="0" smtClean="0"/>
              <a:t>Inquiry into Management of ICT Projects</a:t>
            </a:r>
          </a:p>
          <a:p>
            <a:endParaRPr lang="en-US" dirty="0" smtClean="0"/>
          </a:p>
          <a:p>
            <a:r>
              <a:rPr lang="en-US" sz="1100" dirty="0" smtClean="0"/>
              <a:t>Author: David Chatterton, Managing Director, Radical Systems</a:t>
            </a:r>
            <a:endParaRPr lang="en-US" sz="11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Doing it better</a:t>
            </a:r>
            <a:endParaRPr lang="en-US" dirty="0"/>
          </a:p>
        </p:txBody>
      </p:sp>
      <p:pic>
        <p:nvPicPr>
          <p:cNvPr id="4" name="Picture 3" descr="radicalsystems_logo.tif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869" y="0"/>
            <a:ext cx="1879131" cy="70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048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Make it easier to carry over project funding across financial years.</a:t>
            </a:r>
          </a:p>
          <a:p>
            <a:r>
              <a:rPr lang="en-US" dirty="0" smtClean="0"/>
              <a:t>Too many shortcuts and poor decisions and outcomes are a result of this one constraint.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138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Where feasible consider making Design </a:t>
            </a:r>
            <a:r>
              <a:rPr lang="en-US" dirty="0" err="1" smtClean="0"/>
              <a:t>Finalisation</a:t>
            </a:r>
            <a:r>
              <a:rPr lang="en-US" dirty="0" smtClean="0"/>
              <a:t>  (i.e. where a short-listed tenderer works with you to design a solution) a part of the tender assessment.</a:t>
            </a:r>
          </a:p>
          <a:p>
            <a:r>
              <a:rPr lang="en-US" dirty="0" smtClean="0"/>
              <a:t>Where feasible consider getting a “WORKING” Proof of Concept (</a:t>
            </a:r>
            <a:r>
              <a:rPr lang="en-US" dirty="0" err="1" smtClean="0"/>
              <a:t>Poc</a:t>
            </a:r>
            <a:r>
              <a:rPr lang="en-US" dirty="0" smtClean="0"/>
              <a:t>) as a part of the tender assessment – before signing a contract. Sharpens the mind of tenderers.</a:t>
            </a:r>
          </a:p>
          <a:p>
            <a:r>
              <a:rPr lang="en-US" dirty="0" smtClean="0"/>
              <a:t>Pay a reasonable amount for the above work – and be prepared to throw it away and start again with the next short-listed tenderer.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602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Bigger is not better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Long ago there was a saying that “No-one ever got fired for buying IBM”. </a:t>
            </a:r>
          </a:p>
          <a:p>
            <a:r>
              <a:rPr lang="en-US" dirty="0" smtClean="0"/>
              <a:t>Nowadays the opposite often makes more sense. How many more AMS – style project catastrophes do you need before this becomes self-evident.</a:t>
            </a:r>
          </a:p>
          <a:p>
            <a:r>
              <a:rPr lang="en-US" dirty="0" smtClean="0"/>
              <a:t>The NT has a number of high quality people working in small local companies – hidden gems that understand the way the NTG works, waiting to be given an opportunity to perform.</a:t>
            </a:r>
          </a:p>
          <a:p>
            <a:r>
              <a:rPr lang="en-US" dirty="0" smtClean="0"/>
              <a:t>Bring in high paying interstate consultancies ONLY for truly unique specialist skills - the local industry can handle &gt; 80%-90% of all IT projects that have ever been attempted by the NTG.</a:t>
            </a:r>
          </a:p>
        </p:txBody>
      </p:sp>
    </p:spTree>
    <p:extLst>
      <p:ext uri="{BB962C8B-B14F-4D97-AF65-F5344CB8AC3E}">
        <p14:creationId xmlns:p14="http://schemas.microsoft.com/office/powerpoint/2010/main" val="3942398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Champions and business system owners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Every project needs a champion – preferably one that stays the course of the project.</a:t>
            </a:r>
          </a:p>
          <a:p>
            <a:r>
              <a:rPr lang="en-US" dirty="0" smtClean="0"/>
              <a:t>BSOs also need to stay the course of the project.</a:t>
            </a:r>
          </a:p>
          <a:p>
            <a:r>
              <a:rPr lang="en-US" dirty="0" smtClean="0"/>
              <a:t>For large integration projects may need multiple BSOs for sub-systems. Above rule applies.</a:t>
            </a:r>
          </a:p>
          <a:p>
            <a:r>
              <a:rPr lang="en-US" dirty="0" smtClean="0"/>
              <a:t>Get the right Project Board – one that can make decisions and is supportive but also probing and challenging.</a:t>
            </a:r>
          </a:p>
          <a:p>
            <a:r>
              <a:rPr lang="en-US" dirty="0" smtClean="0"/>
              <a:t>Spend time truly understanding and detailing your business requirements (get a professional Business Analyst if you can’t) and let the industry propose solutions for these requirements. Too often requirements are poorly understood long into a project. </a:t>
            </a:r>
          </a:p>
          <a:p>
            <a:r>
              <a:rPr lang="en-US" dirty="0" smtClean="0"/>
              <a:t>You do not have to know every requirement – we have sound methodologies to deal with changing requirements. But you need to first accept the commitment and work that comes with an Agile approach. </a:t>
            </a:r>
          </a:p>
        </p:txBody>
      </p:sp>
    </p:spTree>
    <p:extLst>
      <p:ext uri="{BB962C8B-B14F-4D97-AF65-F5344CB8AC3E}">
        <p14:creationId xmlns:p14="http://schemas.microsoft.com/office/powerpoint/2010/main" val="1694451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Project Management Methodologies (all methodologies for that matter) must DIRECTLY support the outcomes and objectives of the project. If they don’t, ditch that aspect of the methodology or find a different one</a:t>
            </a:r>
            <a:r>
              <a:rPr lang="en-US" dirty="0" smtClean="0"/>
              <a:t>. </a:t>
            </a:r>
          </a:p>
          <a:p>
            <a:r>
              <a:rPr lang="en-US" dirty="0" smtClean="0"/>
              <a:t>Do not hide behind a methodology – it’s no substitute for real world experience. Preferably find a PM that has both.</a:t>
            </a:r>
            <a:endParaRPr lang="en-US" dirty="0"/>
          </a:p>
          <a:p>
            <a:r>
              <a:rPr lang="en-US" dirty="0"/>
              <a:t>Management By Walking Around  and direct personal communication is still the best </a:t>
            </a:r>
            <a:r>
              <a:rPr lang="en-US" dirty="0" smtClean="0"/>
              <a:t>method </a:t>
            </a:r>
            <a:r>
              <a:rPr lang="en-US" dirty="0"/>
              <a:t>for getting things done. Sending a lengthy email is a poor </a:t>
            </a:r>
            <a:r>
              <a:rPr lang="en-US" dirty="0" smtClean="0"/>
              <a:t>substitute.</a:t>
            </a:r>
          </a:p>
          <a:p>
            <a:r>
              <a:rPr lang="en-US" dirty="0"/>
              <a:t>Ask yourself if you need to </a:t>
            </a:r>
            <a:r>
              <a:rPr lang="en-US" dirty="0" smtClean="0"/>
              <a:t>Cover Your Ass (CYA) all the time </a:t>
            </a:r>
            <a:r>
              <a:rPr lang="en-US" dirty="0"/>
              <a:t>– if you do, then you have the wrong champion and/or project </a:t>
            </a:r>
            <a:r>
              <a:rPr lang="en-US" dirty="0" smtClean="0"/>
              <a:t>board or they simply don’t trust you. If you can’t change this, then leave.</a:t>
            </a:r>
          </a:p>
          <a:p>
            <a:r>
              <a:rPr lang="en-US" dirty="0" smtClean="0"/>
              <a:t>Stakeholder engagement is not just a buzzword – practice it.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500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Subject matter experts and testers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7015" y="1646789"/>
            <a:ext cx="7924800" cy="4114800"/>
          </a:xfrm>
        </p:spPr>
        <p:txBody>
          <a:bodyPr/>
          <a:lstStyle/>
          <a:p>
            <a:r>
              <a:rPr lang="en-US" dirty="0" smtClean="0"/>
              <a:t>MUST be freed up to focus on the project when needed</a:t>
            </a:r>
            <a:r>
              <a:rPr lang="en-US" dirty="0"/>
              <a:t> </a:t>
            </a:r>
            <a:r>
              <a:rPr lang="en-US" dirty="0" smtClean="0"/>
              <a:t>– this means backfilling as necessary.</a:t>
            </a:r>
          </a:p>
          <a:p>
            <a:r>
              <a:rPr lang="en-US" dirty="0" smtClean="0"/>
              <a:t>Availability is NOT a skill-set. Put forward your most knowledgeable business persons to represent your business interests on a project, not just the least busy person.</a:t>
            </a:r>
          </a:p>
          <a:p>
            <a:r>
              <a:rPr lang="en-US" dirty="0" smtClean="0"/>
              <a:t>Must be available to work on the project when needed.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404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Acceptance testing is everything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Timely and focused UAT is key to any successful development or deployment.</a:t>
            </a:r>
          </a:p>
          <a:p>
            <a:r>
              <a:rPr lang="en-US" dirty="0" smtClean="0"/>
              <a:t>Choose the right testers.</a:t>
            </a:r>
          </a:p>
          <a:p>
            <a:r>
              <a:rPr lang="en-US" dirty="0" smtClean="0"/>
              <a:t>Ensure your testers represent the end users as well being supportive of the new business objectives.</a:t>
            </a:r>
          </a:p>
        </p:txBody>
      </p:sp>
    </p:spTree>
    <p:extLst>
      <p:ext uri="{BB962C8B-B14F-4D97-AF65-F5344CB8AC3E}">
        <p14:creationId xmlns:p14="http://schemas.microsoft.com/office/powerpoint/2010/main" val="4171243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Manage scope but be responsive to change.</a:t>
            </a:r>
          </a:p>
          <a:p>
            <a:r>
              <a:rPr lang="en-US" dirty="0" smtClean="0"/>
              <a:t>Release working product early and often. </a:t>
            </a:r>
          </a:p>
          <a:p>
            <a:r>
              <a:rPr lang="en-US" dirty="0"/>
              <a:t>Iteration and feedback is the best way for everyone on the project to learn.</a:t>
            </a:r>
          </a:p>
          <a:p>
            <a:r>
              <a:rPr lang="en-US" dirty="0"/>
              <a:t>Keep the iterations as short as possible given the nature of the project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you accept the above, then know that Agile </a:t>
            </a:r>
            <a:r>
              <a:rPr lang="en-US" dirty="0"/>
              <a:t>and SCRUM are </a:t>
            </a:r>
            <a:r>
              <a:rPr lang="en-US" dirty="0" smtClean="0"/>
              <a:t>techniques that provide a proven method to achieve it for software development. Essentially they provide a risk management strategy to mitigate against runaway software development projects – insist that your Project Manager understands and considers it as a default.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834209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Horizon.thmx</Template>
  <TotalTime>95</TotalTime>
  <Words>757</Words>
  <Application>Microsoft Office PowerPoint</Application>
  <PresentationFormat>On-screen Show (4:3)</PresentationFormat>
  <Paragraphs>46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Horizon</vt:lpstr>
      <vt:lpstr>Doing it better</vt:lpstr>
      <vt:lpstr>Project funding</vt:lpstr>
      <vt:lpstr>procurement</vt:lpstr>
      <vt:lpstr>Bigger is not better</vt:lpstr>
      <vt:lpstr>Champions and business system owners</vt:lpstr>
      <vt:lpstr>Project management</vt:lpstr>
      <vt:lpstr>Subject matter experts and testers</vt:lpstr>
      <vt:lpstr>User Acceptance testing is everything</vt:lpstr>
      <vt:lpstr>Iterate </vt:lpstr>
    </vt:vector>
  </TitlesOfParts>
  <Company>Radical Systems Pty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Doing it better</dc:title>
  <dc:creator>David Chatterton</dc:creator>
  <cp:lastModifiedBy>lcop</cp:lastModifiedBy>
  <cp:revision>20</cp:revision>
  <dcterms:created xsi:type="dcterms:W3CDTF">2013-09-12T21:40:42Z</dcterms:created>
  <dcterms:modified xsi:type="dcterms:W3CDTF">2013-11-29T00:00:31Z</dcterms:modified>
</cp:coreProperties>
</file>